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5-1.png>
</file>

<file path=ppt/media/image-5-2.png>
</file>

<file path=ppt/media/image-5-3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Uncovering insights from 3,900 purchases to guide strategic business decisions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7842"/>
            <a:ext cx="76598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024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028224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411730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Boost Subscriptions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Promote exclusive benefits to convert 73% non-subscribers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199024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5451396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2411730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Loyalty Programs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Reward repeat buyers to strengthen 80% loyal segment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1990249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4" name="Shape 10"/>
          <p:cNvSpPr/>
          <p:nvPr/>
        </p:nvSpPr>
        <p:spPr>
          <a:xfrm>
            <a:off x="9874568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2411730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Review Discounts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622358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Balance 50% discount rates with margin control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809411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19" name="Shape 14"/>
          <p:cNvSpPr/>
          <p:nvPr/>
        </p:nvSpPr>
        <p:spPr>
          <a:xfrm>
            <a:off x="1028224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5390" y="5230892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44151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Highlight top-rated items in marketing campaigns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809411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F2EDE5"/>
          </a:solidFill>
          <a:ln w="762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20320" dir="2700000">
              <a:srgbClr val="e6ded2">
                <a:alpha val="100000"/>
              </a:srgbClr>
            </a:outerShdw>
          </a:effectLst>
        </p:spPr>
      </p:sp>
      <p:sp>
        <p:nvSpPr>
          <p:cNvPr id="24" name="Shape 18"/>
          <p:cNvSpPr/>
          <p:nvPr/>
        </p:nvSpPr>
        <p:spPr>
          <a:xfrm>
            <a:off x="7662982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E6DED2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50148" y="5230892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441519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Focus on high-revenue segments and express shipping users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69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12657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3,900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2444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734872"/>
            <a:ext cx="30480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Transactions analyzed across all categories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2126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2444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373487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Comprehensive customer and purchase attributes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2126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50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32444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373487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Geographic diversity in customer base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212657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25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32444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Product Types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3734872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Wide variety of items purchased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42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552378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 demographics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93790" y="596598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Purchase details &amp; amounts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64081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Shopping behavior patterns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68503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Review ratings &amp; shipping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7599521" y="4942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Quality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99521" y="552378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Only 37 missing values in Review Rating column - minimal data cleaning required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0481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Preparation Journey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38145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Imported dataset, checked structure and summary statistics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31108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Imputed Review Rating using median by product category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Created age_group and purchase_frequency_days columns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 Consistency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Dropped redundant promo_code_used column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Light" pitchFamily="34" charset="0"/>
                <a:ea typeface="Noto Serif Light" pitchFamily="34" charset="-122"/>
                <a:cs typeface="Noto Serif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810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Connected to PostgreSQL for advanced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8752" y="383977"/>
            <a:ext cx="3491270" cy="436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Revenue by Gender</a:t>
            </a:r>
            <a:endParaRPr lang="en-US" sz="27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8752" y="1099542"/>
            <a:ext cx="13652897" cy="747545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711077" y="8605480"/>
            <a:ext cx="139541" cy="139541"/>
          </a:xfrm>
          <a:prstGeom prst="roundRect">
            <a:avLst>
              <a:gd name="adj" fmla="val 13106"/>
            </a:avLst>
          </a:prstGeom>
          <a:solidFill>
            <a:srgbClr val="2B2722"/>
          </a:solidFill>
          <a:ln/>
        </p:spPr>
      </p:sp>
      <p:sp>
        <p:nvSpPr>
          <p:cNvPr id="5" name="Text 2"/>
          <p:cNvSpPr/>
          <p:nvPr/>
        </p:nvSpPr>
        <p:spPr>
          <a:xfrm>
            <a:off x="6911578" y="8605480"/>
            <a:ext cx="327422" cy="139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Male</a:t>
            </a:r>
            <a:endParaRPr lang="en-US" sz="1050" dirty="0"/>
          </a:p>
        </p:txBody>
      </p:sp>
      <p:sp>
        <p:nvSpPr>
          <p:cNvPr id="6" name="Shape 3"/>
          <p:cNvSpPr/>
          <p:nvPr/>
        </p:nvSpPr>
        <p:spPr>
          <a:xfrm>
            <a:off x="7391400" y="8605480"/>
            <a:ext cx="139541" cy="139541"/>
          </a:xfrm>
          <a:prstGeom prst="roundRect">
            <a:avLst>
              <a:gd name="adj" fmla="val 13106"/>
            </a:avLst>
          </a:prstGeom>
          <a:solidFill>
            <a:srgbClr val="8F8473"/>
          </a:solidFill>
          <a:ln/>
        </p:spPr>
      </p:sp>
      <p:sp>
        <p:nvSpPr>
          <p:cNvPr id="7" name="Text 4"/>
          <p:cNvSpPr/>
          <p:nvPr/>
        </p:nvSpPr>
        <p:spPr>
          <a:xfrm>
            <a:off x="7591901" y="8605480"/>
            <a:ext cx="479822" cy="139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050"/>
              </a:lnSpc>
              <a:buNone/>
            </a:pPr>
            <a:r>
              <a:rPr lang="en-US" sz="10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Female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488752" y="9041725"/>
            <a:ext cx="1745575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Male Customers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88752" y="9399389"/>
            <a:ext cx="6656189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Generate 68% of total revenue - dominant purchasing power</a:t>
            </a:r>
            <a:endParaRPr lang="en-US" sz="1050" dirty="0"/>
          </a:p>
        </p:txBody>
      </p:sp>
      <p:sp>
        <p:nvSpPr>
          <p:cNvPr id="10" name="Text 7"/>
          <p:cNvSpPr/>
          <p:nvPr/>
        </p:nvSpPr>
        <p:spPr>
          <a:xfrm>
            <a:off x="7493079" y="9041725"/>
            <a:ext cx="1745575" cy="218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Female Customers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7493079" y="9399389"/>
            <a:ext cx="6656189" cy="223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Represent untapped growth opportunity for targeted campaigns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690" y="597932"/>
            <a:ext cx="6955155" cy="679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High-Value Discount Users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2633186" y="3124676"/>
            <a:ext cx="2673429" cy="543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839</a:t>
            </a:r>
            <a:endParaRPr lang="en-US" sz="42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39816" y="1766173"/>
            <a:ext cx="3260408" cy="326040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611517" y="5298162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Smart Shoppers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60690" y="5768102"/>
            <a:ext cx="6418659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Customers using discounts while spending above average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9323546" y="3124676"/>
            <a:ext cx="2673429" cy="543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21.5%</a:t>
            </a:r>
            <a:endParaRPr lang="en-US" sz="42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0176" y="1766173"/>
            <a:ext cx="3260408" cy="326040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301877" y="5298162"/>
            <a:ext cx="2717006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Segment Size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7451050" y="5768102"/>
            <a:ext cx="6418659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Significant portion of customer base</a:t>
            </a:r>
            <a:endParaRPr lang="en-US" sz="1700" dirty="0"/>
          </a:p>
        </p:txBody>
      </p:sp>
      <p:sp>
        <p:nvSpPr>
          <p:cNvPr id="11" name="Shape 7"/>
          <p:cNvSpPr/>
          <p:nvPr/>
        </p:nvSpPr>
        <p:spPr>
          <a:xfrm>
            <a:off x="760690" y="6360319"/>
            <a:ext cx="13109019" cy="1271349"/>
          </a:xfrm>
          <a:prstGeom prst="roundRect">
            <a:avLst>
              <a:gd name="adj" fmla="val 7181"/>
            </a:avLst>
          </a:prstGeom>
          <a:solidFill>
            <a:srgbClr val="DDDAD4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979" y="6693218"/>
            <a:ext cx="271701" cy="21728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466969" y="6631900"/>
            <a:ext cx="12185452" cy="69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Key Insight: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These customers are price-conscious but high-value - perfect targets for loyalty programs that balance discounts with increased purchase frequency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8413"/>
            <a:ext cx="82172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Product Performance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7741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Top-Rated Products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3553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Gloves - 3.86 rating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975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Sandals - 3.84 rating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2397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Boots - 3.82 rating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6819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Hat - 3.80 rating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71241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Skirt - 3.78 rating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4774168"/>
            <a:ext cx="36381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Discount-Dependent Items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599521" y="53553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Hat - 50% discount rate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57975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Sneakers - 49.66%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99521" y="623970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Coat - 49.07%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599521" y="66819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Sweater - 48.17%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599521" y="71241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Pants - 47.37%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081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Shipping &amp; Spending Patterns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68535"/>
            <a:ext cx="7556421" cy="1821180"/>
          </a:xfrm>
          <a:prstGeom prst="roundRect">
            <a:avLst>
              <a:gd name="adj" fmla="val 5231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514624" y="2802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9338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9C9283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$58.46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average purchase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514624" y="379237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Most common shipping choice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616529"/>
            <a:ext cx="7556421" cy="1821180"/>
          </a:xfrm>
          <a:prstGeom prst="roundRect">
            <a:avLst>
              <a:gd name="adj" fmla="val 5231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sx="100000" sy="100000" kx="0" ky="0" algn="bl" rotWithShape="0" blurRad="0" dist="20320" dir="2700000">
              <a:srgbClr val="ccc4b8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6514624" y="48509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534138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9C9283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$60.48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average purchase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514624" y="584037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Higher-value customers prefer speed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280190" y="669286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Express shipping users spend 3.5% more on average - opportunity to promote premium shipping options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9228" y="384453"/>
            <a:ext cx="3667125" cy="436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Subscription Analysis</a:t>
            </a:r>
            <a:endParaRPr lang="en-US" sz="2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9228" y="1100971"/>
            <a:ext cx="13651944" cy="722554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6335554" y="8326517"/>
            <a:ext cx="139779" cy="139779"/>
          </a:xfrm>
          <a:prstGeom prst="roundRect">
            <a:avLst>
              <a:gd name="adj" fmla="val 13084"/>
            </a:avLst>
          </a:prstGeom>
          <a:solidFill>
            <a:srgbClr val="2B2722"/>
          </a:solidFill>
          <a:ln/>
        </p:spPr>
      </p:sp>
      <p:sp>
        <p:nvSpPr>
          <p:cNvPr id="5" name="Text 2"/>
          <p:cNvSpPr/>
          <p:nvPr/>
        </p:nvSpPr>
        <p:spPr>
          <a:xfrm>
            <a:off x="6536293" y="8326517"/>
            <a:ext cx="702707" cy="139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Customers</a:t>
            </a:r>
            <a:endParaRPr lang="en-US" sz="1100" dirty="0"/>
          </a:p>
        </p:txBody>
      </p:sp>
      <p:sp>
        <p:nvSpPr>
          <p:cNvPr id="6" name="Shape 3"/>
          <p:cNvSpPr/>
          <p:nvPr/>
        </p:nvSpPr>
        <p:spPr>
          <a:xfrm>
            <a:off x="7391400" y="8326517"/>
            <a:ext cx="139779" cy="139779"/>
          </a:xfrm>
          <a:prstGeom prst="roundRect">
            <a:avLst>
              <a:gd name="adj" fmla="val 13084"/>
            </a:avLst>
          </a:prstGeom>
          <a:solidFill>
            <a:srgbClr val="655D50"/>
          </a:solidFill>
          <a:ln/>
        </p:spPr>
      </p:sp>
      <p:sp>
        <p:nvSpPr>
          <p:cNvPr id="7" name="Text 4"/>
          <p:cNvSpPr/>
          <p:nvPr/>
        </p:nvSpPr>
        <p:spPr>
          <a:xfrm>
            <a:off x="7592139" y="8326517"/>
            <a:ext cx="575429" cy="139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Revenue</a:t>
            </a:r>
            <a:endParaRPr lang="en-US" sz="1100" dirty="0"/>
          </a:p>
        </p:txBody>
      </p:sp>
      <p:sp>
        <p:nvSpPr>
          <p:cNvPr id="8" name="Shape 5"/>
          <p:cNvSpPr/>
          <p:nvPr/>
        </p:nvSpPr>
        <p:spPr>
          <a:xfrm>
            <a:off x="489228" y="8903137"/>
            <a:ext cx="6756082" cy="835938"/>
          </a:xfrm>
          <a:prstGeom prst="roundRect">
            <a:avLst>
              <a:gd name="adj" fmla="val 7024"/>
            </a:avLst>
          </a:prstGeom>
          <a:solidFill>
            <a:srgbClr val="FDFBF7"/>
          </a:solidFill>
          <a:ln w="1524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12700" dir="2700000">
              <a:srgbClr val="e6ded2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644247" y="9058156"/>
            <a:ext cx="1747480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Repeat Buyers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44247" y="9360456"/>
            <a:ext cx="6446044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958 subscribers with 5+ purchases vs. 2,518 non-subscribers</a:t>
            </a:r>
            <a:endParaRPr lang="en-US" sz="1100" dirty="0"/>
          </a:p>
        </p:txBody>
      </p:sp>
      <p:sp>
        <p:nvSpPr>
          <p:cNvPr id="11" name="Shape 8"/>
          <p:cNvSpPr/>
          <p:nvPr/>
        </p:nvSpPr>
        <p:spPr>
          <a:xfrm>
            <a:off x="7385090" y="8903137"/>
            <a:ext cx="6756082" cy="835938"/>
          </a:xfrm>
          <a:prstGeom prst="roundRect">
            <a:avLst>
              <a:gd name="adj" fmla="val 7024"/>
            </a:avLst>
          </a:prstGeom>
          <a:solidFill>
            <a:srgbClr val="FDFBF7"/>
          </a:solidFill>
          <a:ln w="15240">
            <a:solidFill>
              <a:srgbClr val="E6DED2"/>
            </a:solidFill>
            <a:prstDash val="solid"/>
          </a:ln>
          <a:effectLst>
            <a:outerShdw sx="100000" sy="100000" kx="0" ky="0" algn="bl" rotWithShape="0" blurRad="0" dist="12700" dir="2700000">
              <a:srgbClr val="e6ded2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540109" y="9058156"/>
            <a:ext cx="1747480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Opportunity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540109" y="9360456"/>
            <a:ext cx="6446044" cy="223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Only 27% subscription rate - massive growth potential</a:t>
            </a:r>
            <a:endParaRPr lang="en-US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4830" y="428149"/>
            <a:ext cx="4515326" cy="486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Customer Segmentation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65063" y="1225987"/>
            <a:ext cx="7900154" cy="676263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6621" y="3253259"/>
            <a:ext cx="3046596" cy="380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Loyal Customers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8143222" y="2832660"/>
            <a:ext cx="2653924" cy="761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Returning Customers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829801" y="6001120"/>
            <a:ext cx="2301873" cy="7616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New Customers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544830" y="8319373"/>
            <a:ext cx="1946196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Loyal (80%)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544830" y="8718233"/>
            <a:ext cx="4213860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Core revenue drivers - focus on retention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5146119" y="8319373"/>
            <a:ext cx="1946196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Returning (18%)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5146119" y="8718233"/>
            <a:ext cx="4213860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Growth segment - convert to loyal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9747409" y="8319373"/>
            <a:ext cx="1946196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New (2%)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9747409" y="8718233"/>
            <a:ext cx="4353163" cy="249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Acquisition opportunity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2025-12-14T15:49:27Z</dcterms:created>
  <dcterms:modified xsi:type="dcterms:W3CDTF">2025-12-14T15:49:27Z</dcterms:modified>
</cp:coreProperties>
</file>